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56" r:id="rId2"/>
    <p:sldId id="257" r:id="rId3"/>
    <p:sldId id="274" r:id="rId4"/>
    <p:sldId id="258" r:id="rId5"/>
    <p:sldId id="275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75" autoAdjust="0"/>
  </p:normalViewPr>
  <p:slideViewPr>
    <p:cSldViewPr>
      <p:cViewPr varScale="1">
        <p:scale>
          <a:sx n="105" d="100"/>
          <a:sy n="105" d="100"/>
        </p:scale>
        <p:origin x="-1158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5" d="100"/>
          <a:sy n="55" d="100"/>
        </p:scale>
        <p:origin x="-2904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A1D57A-4C50-43F6-A536-1115C891E98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5A744-FF6C-4DD7-862F-071C9CF9B2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87580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96712-39F5-4B26-85CC-2F83B552E179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B726-E5D4-4FB7-8224-ACBF14082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7066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FD7C3-F68F-4FAD-A8D4-DE036E5CF9AE}" type="datetimeFigureOut">
              <a:rPr lang="es-ES" smtClean="0"/>
              <a:t>26/05/2014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ECBF1-3DF2-46C5-B017-5162AF447324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6 Imagen" descr="tumblr_static_arduino_logo.png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857224" y="6000769"/>
            <a:ext cx="785817" cy="785817"/>
          </a:xfrm>
          <a:prstGeom prst="rect">
            <a:avLst/>
          </a:prstGeom>
        </p:spPr>
      </p:pic>
      <p:pic>
        <p:nvPicPr>
          <p:cNvPr id="1029" name="Picture 5"/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2285984" y="5929330"/>
            <a:ext cx="922283" cy="84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2" descr="C:\Users\David PFC\Desktop\logo-uc3m-comunicacional.png"/>
          <p:cNvPicPr>
            <a:picLocks noChangeAspect="1" noChangeArrowheads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7929586" y="142852"/>
            <a:ext cx="3790950" cy="1163638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14348" y="14287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s-ES" b="1" u="sng" dirty="0" smtClean="0"/>
              <a:t>WAVEDUINO:</a:t>
            </a:r>
            <a:br>
              <a:rPr lang="es-ES" b="1" u="sng" dirty="0" smtClean="0"/>
            </a:br>
            <a:r>
              <a:rPr lang="es-ES" b="1" u="sng" dirty="0" smtClean="0"/>
              <a:t>Medidor de olas basado en </a:t>
            </a:r>
            <a:r>
              <a:rPr lang="es-ES" b="1" u="sng" dirty="0" err="1" smtClean="0"/>
              <a:t>Arduino</a:t>
            </a:r>
            <a:endParaRPr lang="es-ES" b="1" u="sng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2143108" y="3929066"/>
            <a:ext cx="6400800" cy="1752600"/>
          </a:xfrm>
        </p:spPr>
        <p:txBody>
          <a:bodyPr/>
          <a:lstStyle/>
          <a:p>
            <a:pPr algn="r"/>
            <a:r>
              <a:rPr lang="es-ES" dirty="0" smtClean="0"/>
              <a:t>Presentación de PFC</a:t>
            </a:r>
          </a:p>
          <a:p>
            <a:endParaRPr lang="es-ES" dirty="0" smtClean="0"/>
          </a:p>
          <a:p>
            <a:pPr algn="r"/>
            <a:r>
              <a:rPr lang="es-ES" i="1" dirty="0" smtClean="0"/>
              <a:t>David Huertas Ruiz</a:t>
            </a:r>
            <a:endParaRPr lang="es-E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DOS MÓDULOS XBEE</a:t>
            </a:r>
            <a:endParaRPr lang="es-ES" dirty="0"/>
          </a:p>
        </p:txBody>
      </p:sp>
      <p:pic>
        <p:nvPicPr>
          <p:cNvPr id="4" name="3 Imagen" descr="http://media.digikey.com/Photos/Digi%20Int%27l%20Photos/MFG_XB24-AWI-001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6" y="1285860"/>
            <a:ext cx="5286412" cy="4643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XBEE USB ADAPTER</a:t>
            </a:r>
            <a:endParaRPr lang="es-ES" dirty="0"/>
          </a:p>
        </p:txBody>
      </p:sp>
      <p:pic>
        <p:nvPicPr>
          <p:cNvPr id="4" name="3 Imagen" descr="http://site.gravitech.us/MicroResearch/Others/XBee-USB/XBEE-USB_3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794" y="1714488"/>
            <a:ext cx="5286412" cy="4143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XBEE ADD ON FOR NANO</a:t>
            </a:r>
            <a:endParaRPr lang="es-ES" dirty="0"/>
          </a:p>
        </p:txBody>
      </p:sp>
      <p:pic>
        <p:nvPicPr>
          <p:cNvPr id="4" name="3 Imagen" descr="http://site.gravitech.us/Arduino/XBEE-4NANO/XBEE-4NANO_2R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10" y="1285860"/>
            <a:ext cx="7786742" cy="4643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XBEE ADD ON FOR NANO</a:t>
            </a:r>
            <a:endParaRPr lang="es-ES" dirty="0"/>
          </a:p>
        </p:txBody>
      </p:sp>
      <p:pic>
        <p:nvPicPr>
          <p:cNvPr id="5" name="4 Imagen" descr="http://site.gravitech.us/Arduino/XBEE-4NANO/XBEE-4NANO_4R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62" y="1285860"/>
            <a:ext cx="7143800" cy="4500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29576" cy="1143000"/>
          </a:xfrm>
        </p:spPr>
        <p:txBody>
          <a:bodyPr/>
          <a:lstStyle/>
          <a:p>
            <a:r>
              <a:rPr lang="es-ES" dirty="0" smtClean="0"/>
              <a:t>PCB DE CONEXIÓN IMU - NANO</a:t>
            </a:r>
            <a:endParaRPr lang="es-ES" dirty="0"/>
          </a:p>
        </p:txBody>
      </p:sp>
      <p:pic>
        <p:nvPicPr>
          <p:cNvPr id="5" name="4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44" y="1428736"/>
            <a:ext cx="4572032" cy="4357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5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76" y="1428736"/>
            <a:ext cx="4214842" cy="4357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CONEXIÓN DISPOSITIVOS</a:t>
            </a:r>
            <a:endParaRPr lang="es-ES" dirty="0"/>
          </a:p>
        </p:txBody>
      </p:sp>
      <p:pic>
        <p:nvPicPr>
          <p:cNvPr id="4" name="3 Imagen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857364"/>
            <a:ext cx="9144000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00166" y="1428736"/>
            <a:ext cx="5929354" cy="4500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CONEXIÓN DISPOSITIVOS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CONEXIÓN DISPOSITIVOS</a:t>
            </a:r>
            <a:endParaRPr lang="es-ES" dirty="0"/>
          </a:p>
        </p:txBody>
      </p:sp>
      <p:pic>
        <p:nvPicPr>
          <p:cNvPr id="6" name="5 Imagen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24" y="1571612"/>
            <a:ext cx="7500990" cy="4000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CONEXIÓN DISPOSITIVOS</a:t>
            </a:r>
            <a:endParaRPr lang="es-ES" dirty="0"/>
          </a:p>
        </p:txBody>
      </p:sp>
      <p:pic>
        <p:nvPicPr>
          <p:cNvPr id="6" name="5 Imagen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4414" y="1357298"/>
            <a:ext cx="6643734" cy="4357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CONEXIÓN DISPOSITIVOS</a:t>
            </a:r>
            <a:endParaRPr lang="es-ES" dirty="0"/>
          </a:p>
        </p:txBody>
      </p:sp>
      <p:pic>
        <p:nvPicPr>
          <p:cNvPr id="4" name="3 Imagen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00" y="1500174"/>
            <a:ext cx="7072362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SOFTWARE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416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332656"/>
            <a:ext cx="8229600" cy="5328592"/>
          </a:xfrm>
        </p:spPr>
        <p:txBody>
          <a:bodyPr/>
          <a:lstStyle/>
          <a:p>
            <a:r>
              <a:rPr lang="es-ES" dirty="0" err="1" smtClean="0"/>
              <a:t>Arduino</a:t>
            </a:r>
            <a:r>
              <a:rPr lang="es-ES" dirty="0" smtClean="0"/>
              <a:t> como lenguaje de programación (basado en C)</a:t>
            </a:r>
          </a:p>
          <a:p>
            <a:r>
              <a:rPr lang="es-ES" dirty="0" smtClean="0"/>
              <a:t>Leer IMU: Direcciones hexadecimales de Registros</a:t>
            </a:r>
          </a:p>
          <a:p>
            <a:r>
              <a:rPr lang="es-ES" dirty="0" smtClean="0"/>
              <a:t>El programa volcado en </a:t>
            </a:r>
            <a:r>
              <a:rPr lang="es-ES" dirty="0" err="1" smtClean="0"/>
              <a:t>Arduino</a:t>
            </a:r>
            <a:r>
              <a:rPr lang="es-ES" dirty="0" smtClean="0"/>
              <a:t> Nano:</a:t>
            </a:r>
          </a:p>
          <a:p>
            <a:pPr lvl="1"/>
            <a:r>
              <a:rPr lang="es-ES" dirty="0" smtClean="0"/>
              <a:t>Inicializa los registros, aplicando la configuración inicial</a:t>
            </a:r>
          </a:p>
          <a:p>
            <a:pPr lvl="1"/>
            <a:r>
              <a:rPr lang="es-ES" dirty="0" smtClean="0"/>
              <a:t>Accede a los registros pertinentes para leer los datos de los sensores</a:t>
            </a:r>
          </a:p>
          <a:p>
            <a:pPr lvl="1"/>
            <a:r>
              <a:rPr lang="es-ES" dirty="0" smtClean="0"/>
              <a:t>Realiza su envío hacia el Módulo </a:t>
            </a:r>
            <a:r>
              <a:rPr lang="es-ES" dirty="0" err="1" smtClean="0"/>
              <a:t>Xbee</a:t>
            </a:r>
            <a:r>
              <a:rPr lang="es-ES" dirty="0" smtClean="0"/>
              <a:t> emisor</a:t>
            </a:r>
          </a:p>
        </p:txBody>
      </p:sp>
    </p:spTree>
    <p:extLst>
      <p:ext uri="{BB962C8B-B14F-4D97-AF65-F5344CB8AC3E}">
        <p14:creationId xmlns:p14="http://schemas.microsoft.com/office/powerpoint/2010/main" val="334855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7787208" cy="1143000"/>
          </a:xfrm>
        </p:spPr>
        <p:txBody>
          <a:bodyPr/>
          <a:lstStyle/>
          <a:p>
            <a:r>
              <a:rPr lang="es-ES" dirty="0" smtClean="0"/>
              <a:t>Mapa de registros del ADXL345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124743"/>
            <a:ext cx="6819900" cy="572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226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7787208" cy="1143000"/>
          </a:xfrm>
        </p:spPr>
        <p:txBody>
          <a:bodyPr/>
          <a:lstStyle/>
          <a:p>
            <a:r>
              <a:rPr lang="es-ES" dirty="0" smtClean="0"/>
              <a:t>Mapa de registros del ADXL345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124743"/>
            <a:ext cx="6819900" cy="572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6 Conector recto de flecha"/>
          <p:cNvCxnSpPr/>
          <p:nvPr/>
        </p:nvCxnSpPr>
        <p:spPr>
          <a:xfrm flipH="1">
            <a:off x="7596336" y="4653136"/>
            <a:ext cx="11521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 de flecha"/>
          <p:cNvCxnSpPr/>
          <p:nvPr/>
        </p:nvCxnSpPr>
        <p:spPr>
          <a:xfrm flipH="1">
            <a:off x="7596336" y="5661248"/>
            <a:ext cx="11521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recto de flecha"/>
          <p:cNvCxnSpPr/>
          <p:nvPr/>
        </p:nvCxnSpPr>
        <p:spPr>
          <a:xfrm flipH="1">
            <a:off x="7596336" y="5949280"/>
            <a:ext cx="11521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 de flecha"/>
          <p:cNvCxnSpPr/>
          <p:nvPr/>
        </p:nvCxnSpPr>
        <p:spPr>
          <a:xfrm flipH="1">
            <a:off x="7596336" y="6237312"/>
            <a:ext cx="11521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67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751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354" y="927109"/>
            <a:ext cx="6696744" cy="3921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1043608" y="4931876"/>
            <a:ext cx="635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Ax</a:t>
            </a:r>
            <a:r>
              <a:rPr lang="es-ES" dirty="0" smtClean="0"/>
              <a:t>        Ay        </a:t>
            </a:r>
            <a:r>
              <a:rPr lang="es-ES" dirty="0" err="1" smtClean="0"/>
              <a:t>Az</a:t>
            </a:r>
            <a:r>
              <a:rPr lang="es-ES" dirty="0" smtClean="0"/>
              <a:t>       </a:t>
            </a:r>
            <a:r>
              <a:rPr lang="es-ES" dirty="0" err="1" smtClean="0"/>
              <a:t>temp</a:t>
            </a:r>
            <a:r>
              <a:rPr lang="es-ES" dirty="0" smtClean="0"/>
              <a:t>    </a:t>
            </a:r>
            <a:r>
              <a:rPr lang="es-ES" dirty="0" err="1" smtClean="0"/>
              <a:t>Gx</a:t>
            </a:r>
            <a:r>
              <a:rPr lang="es-ES" dirty="0" smtClean="0"/>
              <a:t>        Gy       </a:t>
            </a:r>
            <a:r>
              <a:rPr lang="es-ES" dirty="0" err="1" smtClean="0"/>
              <a:t>Gz</a:t>
            </a:r>
            <a:r>
              <a:rPr lang="es-ES" dirty="0" smtClean="0"/>
              <a:t>        Mx       </a:t>
            </a:r>
            <a:r>
              <a:rPr lang="es-ES" dirty="0" err="1" smtClean="0"/>
              <a:t>My</a:t>
            </a:r>
            <a:r>
              <a:rPr lang="es-ES" dirty="0" smtClean="0"/>
              <a:t>      </a:t>
            </a:r>
            <a:r>
              <a:rPr lang="es-ES" dirty="0" err="1" smtClean="0"/>
              <a:t>Mz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62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Offsets</a:t>
            </a:r>
            <a:r>
              <a:rPr lang="es-ES" dirty="0" smtClean="0"/>
              <a:t> y ganancias: ADXL345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349080"/>
          </a:xfrm>
        </p:spPr>
        <p:txBody>
          <a:bodyPr>
            <a:normAutofit/>
          </a:bodyPr>
          <a:lstStyle/>
          <a:p>
            <a:r>
              <a:rPr lang="es-ES" dirty="0" smtClean="0"/>
              <a:t>Rango: ±2g</a:t>
            </a:r>
          </a:p>
          <a:p>
            <a:endParaRPr lang="es-ES" dirty="0" smtClean="0"/>
          </a:p>
          <a:p>
            <a:r>
              <a:rPr lang="es-ES" dirty="0" smtClean="0"/>
              <a:t>Intervalo de valores: (-511, 512)</a:t>
            </a:r>
          </a:p>
          <a:p>
            <a:endParaRPr lang="es-ES" dirty="0" smtClean="0"/>
          </a:p>
          <a:p>
            <a:r>
              <a:rPr lang="es-ES" dirty="0" smtClean="0"/>
              <a:t>Ganancia: 256 = 1g = 9.81 m/s²</a:t>
            </a:r>
          </a:p>
          <a:p>
            <a:endParaRPr lang="es-ES" dirty="0"/>
          </a:p>
          <a:p>
            <a:r>
              <a:rPr lang="es-ES" dirty="0" smtClean="0"/>
              <a:t>Offset: Restar media valores calibrado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98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Offsets</a:t>
            </a:r>
            <a:r>
              <a:rPr lang="es-ES" dirty="0" smtClean="0"/>
              <a:t> y ganancias: ITG3200</a:t>
            </a:r>
            <a:endParaRPr lang="es-E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2 Marcador de contenido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75240" cy="4349080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s-ES" dirty="0" smtClean="0"/>
                  <a:t>Su ganancia depende de la temperatura.</a:t>
                </a:r>
              </a:p>
              <a:p>
                <a:endParaRPr lang="es-E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ES" i="1"/>
                        </m:ctrlPr>
                      </m:sSubPr>
                      <m:e>
                        <m:r>
                          <a:rPr lang="es-ES" i="1"/>
                          <m:t>𝑇</m:t>
                        </m:r>
                      </m:e>
                      <m:sub>
                        <m:r>
                          <a:rPr lang="es-ES" i="1"/>
                          <m:t>º</m:t>
                        </m:r>
                        <m:r>
                          <a:rPr lang="es-ES" i="1"/>
                          <m:t>𝐶</m:t>
                        </m:r>
                      </m:sub>
                    </m:sSub>
                    <m:r>
                      <a:rPr lang="es-ES" i="1"/>
                      <m:t>=35º</m:t>
                    </m:r>
                    <m:r>
                      <a:rPr lang="es-ES" i="1"/>
                      <m:t>𝐶</m:t>
                    </m:r>
                    <m:r>
                      <a:rPr lang="es-ES" i="1"/>
                      <m:t>+ (</m:t>
                    </m:r>
                    <m:f>
                      <m:fPr>
                        <m:ctrlPr>
                          <a:rPr lang="es-ES" i="1"/>
                        </m:ctrlPr>
                      </m:fPr>
                      <m:num>
                        <m:r>
                          <a:rPr lang="es-ES" i="1"/>
                          <m:t>1</m:t>
                        </m:r>
                      </m:num>
                      <m:den>
                        <m:r>
                          <a:rPr lang="es-ES" i="1"/>
                          <m:t>280</m:t>
                        </m:r>
                        <m:f>
                          <m:fPr>
                            <m:ctrlPr>
                              <a:rPr lang="es-ES" i="1"/>
                            </m:ctrlPr>
                          </m:fPr>
                          <m:num>
                            <m:r>
                              <a:rPr lang="es-ES" i="1"/>
                              <m:t>𝐿𝑆𝐵</m:t>
                            </m:r>
                          </m:num>
                          <m:den>
                            <m:r>
                              <a:rPr lang="es-ES" i="1"/>
                              <m:t>º</m:t>
                            </m:r>
                            <m:r>
                              <a:rPr lang="es-ES" i="1"/>
                              <m:t>𝐶</m:t>
                            </m:r>
                          </m:den>
                        </m:f>
                      </m:den>
                    </m:f>
                    <m:r>
                      <a:rPr lang="es-ES" i="1"/>
                      <m:t>)∗(</m:t>
                    </m:r>
                    <m:sSub>
                      <m:sSubPr>
                        <m:ctrlPr>
                          <a:rPr lang="es-ES" i="1"/>
                        </m:ctrlPr>
                      </m:sSubPr>
                      <m:e>
                        <m:r>
                          <a:rPr lang="es-ES" i="1"/>
                          <m:t>𝑇</m:t>
                        </m:r>
                      </m:e>
                      <m:sub>
                        <m:r>
                          <a:rPr lang="es-ES" i="1"/>
                          <m:t>𝑟𝑎𝑤</m:t>
                        </m:r>
                      </m:sub>
                    </m:sSub>
                    <m:r>
                      <a:rPr lang="es-ES" i="1"/>
                      <m:t>+13200 </m:t>
                    </m:r>
                    <m:r>
                      <a:rPr lang="es-ES" i="1"/>
                      <m:t>𝐿𝑆𝐵</m:t>
                    </m:r>
                    <m:r>
                      <a:rPr lang="es-ES" i="1"/>
                      <m:t>)</m:t>
                    </m:r>
                  </m:oMath>
                </a14:m>
                <a:endParaRPr lang="es-ES" dirty="0"/>
              </a:p>
              <a:p>
                <a:endParaRPr lang="es-ES" dirty="0"/>
              </a:p>
              <a:p>
                <a14:m>
                  <m:oMath xmlns:m="http://schemas.openxmlformats.org/officeDocument/2006/math">
                    <m:r>
                      <a:rPr lang="es-ES" i="1"/>
                      <m:t>𝐺𝑎𝑛𝑎𝑛𝑐𝑖𝑎𝐺𝑖𝑟</m:t>
                    </m:r>
                    <m:r>
                      <a:rPr lang="es-ES" i="1"/>
                      <m:t>ó</m:t>
                    </m:r>
                    <m:r>
                      <a:rPr lang="es-ES" i="1"/>
                      <m:t>𝑠</m:t>
                    </m:r>
                    <m:r>
                      <a:rPr lang="es-ES" i="1"/>
                      <m:t>.=</m:t>
                    </m:r>
                    <m:sSup>
                      <m:sSupPr>
                        <m:ctrlPr>
                          <a:rPr lang="es-ES" i="1"/>
                        </m:ctrlPr>
                      </m:sSupPr>
                      <m:e>
                        <m:r>
                          <a:rPr lang="es-ES" i="1"/>
                          <m:t>14</m:t>
                        </m:r>
                      </m:e>
                      <m:sup>
                        <m:r>
                          <a:rPr lang="es-ES" i="1"/>
                          <m:t>′</m:t>
                        </m:r>
                      </m:sup>
                    </m:sSup>
                    <m:r>
                      <a:rPr lang="es-ES" i="1"/>
                      <m:t>375</m:t>
                    </m:r>
                    <m:f>
                      <m:fPr>
                        <m:ctrlPr>
                          <a:rPr lang="es-ES" i="1"/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ES"/>
                          <m:t>LSB</m:t>
                        </m:r>
                      </m:num>
                      <m:den>
                        <m:r>
                          <a:rPr lang="es-ES"/>
                          <m:t>º/</m:t>
                        </m:r>
                        <m:r>
                          <m:rPr>
                            <m:sty m:val="p"/>
                          </m:rPr>
                          <a:rPr lang="es-ES"/>
                          <m:t>s</m:t>
                        </m:r>
                      </m:den>
                    </m:f>
                    <m:r>
                      <a:rPr lang="es-ES" i="1"/>
                      <m:t>+</m:t>
                    </m:r>
                    <m:d>
                      <m:dPr>
                        <m:ctrlPr>
                          <a:rPr lang="es-ES" i="1"/>
                        </m:ctrlPr>
                      </m:dPr>
                      <m:e>
                        <m:f>
                          <m:fPr>
                            <m:ctrlPr>
                              <a:rPr lang="es-ES" i="1"/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s-ES" i="1"/>
                                </m:ctrlPr>
                              </m:sSupPr>
                              <m:e>
                                <m:r>
                                  <a:rPr lang="es-ES" i="1"/>
                                  <m:t>15</m:t>
                                </m:r>
                              </m:e>
                              <m:sup>
                                <m:r>
                                  <a:rPr lang="es-ES" i="1"/>
                                  <m:t>′</m:t>
                                </m:r>
                              </m:sup>
                            </m:sSup>
                            <m:r>
                              <a:rPr lang="es-ES" i="1"/>
                              <m:t>3733</m:t>
                            </m:r>
                            <m:r>
                              <m:rPr>
                                <m:sty m:val="p"/>
                              </m:rPr>
                              <a:rPr lang="es-ES"/>
                              <m:t>LSB</m:t>
                            </m:r>
                            <m:r>
                              <a:rPr lang="es-ES"/>
                              <m:t>/(º/</m:t>
                            </m:r>
                            <m:r>
                              <m:rPr>
                                <m:sty m:val="p"/>
                              </m:rPr>
                              <a:rPr lang="es-ES"/>
                              <m:t>s</m:t>
                            </m:r>
                            <m:r>
                              <a:rPr lang="es-ES"/>
                              <m:t>)</m:t>
                            </m:r>
                            <m:r>
                              <a:rPr lang="es-ES" i="1"/>
                              <m:t>−14′375</m:t>
                            </m:r>
                            <m:r>
                              <m:rPr>
                                <m:sty m:val="p"/>
                              </m:rPr>
                              <a:rPr lang="es-ES"/>
                              <m:t>LSB</m:t>
                            </m:r>
                            <m:r>
                              <a:rPr lang="es-ES"/>
                              <m:t>/(º/</m:t>
                            </m:r>
                            <m:r>
                              <m:rPr>
                                <m:sty m:val="p"/>
                              </m:rPr>
                              <a:rPr lang="es-ES"/>
                              <m:t>s</m:t>
                            </m:r>
                            <m:r>
                              <a:rPr lang="es-ES"/>
                              <m:t>)</m:t>
                            </m:r>
                          </m:num>
                          <m:den>
                            <m:r>
                              <a:rPr lang="es-ES" i="1"/>
                              <m:t>32º</m:t>
                            </m:r>
                            <m:r>
                              <a:rPr lang="es-ES" i="1"/>
                              <m:t>𝐶</m:t>
                            </m:r>
                            <m:r>
                              <a:rPr lang="es-ES" i="1"/>
                              <m:t>−25º</m:t>
                            </m:r>
                            <m:r>
                              <a:rPr lang="es-ES" i="1"/>
                              <m:t>𝐶</m:t>
                            </m:r>
                          </m:den>
                        </m:f>
                      </m:e>
                    </m:d>
                    <m:r>
                      <a:rPr lang="es-ES" i="1"/>
                      <m:t>∗</m:t>
                    </m:r>
                    <m:r>
                      <a:rPr lang="es-ES" b="0" i="1" smtClean="0">
                        <a:latin typeface="Cambria Math"/>
                      </a:rPr>
                      <m:t>                                                                                                    </m:t>
                    </m:r>
                    <m:r>
                      <a:rPr lang="es-ES" i="1"/>
                      <m:t>(</m:t>
                    </m:r>
                    <m:r>
                      <a:rPr lang="es-ES" i="1"/>
                      <m:t>𝑇</m:t>
                    </m:r>
                    <m:r>
                      <a:rPr lang="es-ES" i="1"/>
                      <m:t>−25º</m:t>
                    </m:r>
                    <m:r>
                      <a:rPr lang="es-ES" i="1"/>
                      <m:t>𝐶</m:t>
                    </m:r>
                    <m:r>
                      <a:rPr lang="es-ES" i="1"/>
                      <m:t>)</m:t>
                    </m:r>
                  </m:oMath>
                </a14:m>
                <a:endParaRPr lang="es-ES" dirty="0"/>
              </a:p>
              <a:p>
                <a:endParaRPr lang="es-ES" dirty="0" smtClean="0"/>
              </a:p>
              <a:p>
                <a:endParaRPr lang="es-ES" dirty="0"/>
              </a:p>
              <a:p>
                <a:r>
                  <a:rPr lang="es-ES" dirty="0" smtClean="0"/>
                  <a:t>Offset: Restar media valores calibrado</a:t>
                </a:r>
              </a:p>
              <a:p>
                <a:endParaRPr lang="es-ES" dirty="0"/>
              </a:p>
              <a:p>
                <a:endParaRPr lang="es-ES" dirty="0"/>
              </a:p>
            </p:txBody>
          </p:sp>
        </mc:Choice>
        <mc:Fallback>
          <p:sp>
            <p:nvSpPr>
              <p:cNvPr id="3" name="2 Marcador de contenido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75240" cy="4349080"/>
              </a:xfrm>
              <a:blipFill rotWithShape="1">
                <a:blip r:embed="rId2"/>
                <a:stretch>
                  <a:fillRect l="-830" t="-2244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960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b="1" u="sng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5589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7151"/>
            <a:ext cx="8229600" cy="1143000"/>
          </a:xfrm>
        </p:spPr>
        <p:txBody>
          <a:bodyPr/>
          <a:lstStyle/>
          <a:p>
            <a:r>
              <a:rPr lang="es-ES" dirty="0" smtClean="0"/>
              <a:t>Orientación: AHRS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1124744"/>
            <a:ext cx="8291264" cy="31663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ES" dirty="0" smtClean="0"/>
              <a:t>Podríamos medir la orientación basándonos en la dirección de la aceleración total</a:t>
            </a:r>
            <a:endParaRPr lang="es-ES" dirty="0"/>
          </a:p>
        </p:txBody>
      </p:sp>
      <p:pic>
        <p:nvPicPr>
          <p:cNvPr id="4" name="3 Imagen" descr="C:\Users\David PFC\Dropbox\ARDUINO\MATLABDUINO\29 - WAVEDUINO 3.4\Datos\Imagenes para AHRS\reposo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7584" y="1484784"/>
            <a:ext cx="3672408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4 Imagen" descr="C:\Users\David PFC\Dropbox\ARDUINO\MATLABDUINO\29 - WAVEDUINO 3.4\Datos\Imagenes para AHRS\ax=1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6015" y="1484784"/>
            <a:ext cx="3528393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5 Imagen" descr="C:\Users\David PFC\Dropbox\ARDUINO\MATLABDUINO\29 - WAVEDUINO 3.4\Datos\Imagenes para AHRS\ax=2 ay=1.jpg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7583" y="3861048"/>
            <a:ext cx="3672409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6 Imagen" descr="C:\Users\David PFC\Dropbox\ARDUINO\MATLABDUINO\29 - WAVEDUINO 3.4\Datos\Imagenes para AHRS\ax=1 ay=1 az=1.jpg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16015" y="3861048"/>
            <a:ext cx="3528393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2 Marcador de contenido"/>
          <p:cNvSpPr txBox="1">
            <a:spLocks/>
          </p:cNvSpPr>
          <p:nvPr/>
        </p:nvSpPr>
        <p:spPr>
          <a:xfrm>
            <a:off x="3419872" y="6111717"/>
            <a:ext cx="5400600" cy="31663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dirty="0" smtClean="0"/>
              <a:t>Estaríamos despreciando las aceleraciones adicionales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7293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INTRODUCCIÓN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118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1988841"/>
            <a:ext cx="8219256" cy="2376264"/>
          </a:xfrm>
        </p:spPr>
        <p:txBody>
          <a:bodyPr/>
          <a:lstStyle/>
          <a:p>
            <a:r>
              <a:rPr lang="es-ES" dirty="0" smtClean="0"/>
              <a:t>La solución está en un código de estimación y corrección que estabilice la orientación medida en el acelerómetro mediante los giros obtenidos por el giroscopio.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67544" y="7151"/>
            <a:ext cx="8229600" cy="1143000"/>
          </a:xfrm>
        </p:spPr>
        <p:txBody>
          <a:bodyPr/>
          <a:lstStyle/>
          <a:p>
            <a:r>
              <a:rPr lang="es-ES" dirty="0" smtClean="0"/>
              <a:t>Orientación: AHRS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7175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ES" dirty="0" smtClean="0"/>
              <a:t>	Se </a:t>
            </a:r>
            <a:r>
              <a:rPr lang="es-ES" dirty="0"/>
              <a:t>procede a normalizar los datos del acelerómetro:</a:t>
            </a:r>
          </a:p>
          <a:p>
            <a:pPr marL="0" indent="0">
              <a:buNone/>
            </a:pPr>
            <a:r>
              <a:rPr lang="es-ES" dirty="0"/>
              <a:t>      </a:t>
            </a:r>
            <a:r>
              <a:rPr lang="es-ES" dirty="0" err="1"/>
              <a:t>Accelerometer</a:t>
            </a:r>
            <a:r>
              <a:rPr lang="es-ES" dirty="0"/>
              <a:t> = </a:t>
            </a:r>
            <a:r>
              <a:rPr lang="es-ES" dirty="0" err="1"/>
              <a:t>Accelerometer</a:t>
            </a:r>
            <a:r>
              <a:rPr lang="es-ES" dirty="0"/>
              <a:t> / </a:t>
            </a:r>
            <a:r>
              <a:rPr lang="es-ES" dirty="0" err="1"/>
              <a:t>norm</a:t>
            </a:r>
            <a:r>
              <a:rPr lang="es-ES" dirty="0"/>
              <a:t>(</a:t>
            </a:r>
            <a:r>
              <a:rPr lang="es-ES" dirty="0" err="1"/>
              <a:t>Accelerometer</a:t>
            </a:r>
            <a:r>
              <a:rPr lang="es-ES" dirty="0"/>
              <a:t>);</a:t>
            </a:r>
          </a:p>
          <a:p>
            <a:pPr marL="0" indent="0">
              <a:buNone/>
            </a:pPr>
            <a:r>
              <a:rPr lang="es-ES" dirty="0"/>
              <a:t> </a:t>
            </a:r>
          </a:p>
          <a:p>
            <a:pPr marL="0" indent="0">
              <a:buNone/>
            </a:pPr>
            <a:r>
              <a:rPr lang="es-ES" dirty="0"/>
              <a:t>            </a:t>
            </a:r>
          </a:p>
          <a:p>
            <a:pPr marL="0" indent="0">
              <a:buNone/>
            </a:pPr>
            <a:r>
              <a:rPr lang="es-ES" dirty="0"/>
              <a:t>	Calculamos el error entre la estimación y la medición de la dirección de la gravedad, siendo éste el resultado del producto vectorial entre la medición del acelerómetro y la del </a:t>
            </a:r>
            <a:r>
              <a:rPr lang="es-ES" dirty="0" err="1"/>
              <a:t>cuaternion</a:t>
            </a:r>
            <a:r>
              <a:rPr lang="es-ES" dirty="0"/>
              <a:t> en el paso anterior:</a:t>
            </a:r>
          </a:p>
          <a:p>
            <a:pPr marL="0" indent="0">
              <a:buNone/>
            </a:pPr>
            <a:r>
              <a:rPr lang="es-ES" dirty="0"/>
              <a:t> </a:t>
            </a:r>
          </a:p>
          <a:p>
            <a:pPr marL="0" indent="0">
              <a:buNone/>
            </a:pPr>
            <a:r>
              <a:rPr lang="es-ES" dirty="0"/>
              <a:t>            v = [2*(</a:t>
            </a:r>
            <a:r>
              <a:rPr lang="es-ES" dirty="0" err="1"/>
              <a:t>obj.q</a:t>
            </a:r>
            <a:r>
              <a:rPr lang="es-ES" dirty="0"/>
              <a:t>(2)*</a:t>
            </a:r>
            <a:r>
              <a:rPr lang="es-ES" dirty="0" err="1"/>
              <a:t>obj.q</a:t>
            </a:r>
            <a:r>
              <a:rPr lang="es-ES" dirty="0"/>
              <a:t>(4) - </a:t>
            </a:r>
            <a:r>
              <a:rPr lang="es-ES" dirty="0" err="1"/>
              <a:t>obj.q</a:t>
            </a:r>
            <a:r>
              <a:rPr lang="es-ES" dirty="0"/>
              <a:t>(1)*</a:t>
            </a:r>
            <a:r>
              <a:rPr lang="es-ES" dirty="0" err="1"/>
              <a:t>obj.q</a:t>
            </a:r>
            <a:r>
              <a:rPr lang="es-ES" dirty="0"/>
              <a:t>(3))</a:t>
            </a:r>
          </a:p>
          <a:p>
            <a:pPr marL="0" indent="0">
              <a:buNone/>
            </a:pPr>
            <a:r>
              <a:rPr lang="es-ES" dirty="0"/>
              <a:t>                2*(</a:t>
            </a:r>
            <a:r>
              <a:rPr lang="es-ES" dirty="0" err="1"/>
              <a:t>obj.q</a:t>
            </a:r>
            <a:r>
              <a:rPr lang="es-ES" dirty="0"/>
              <a:t>(1)*</a:t>
            </a:r>
            <a:r>
              <a:rPr lang="es-ES" dirty="0" err="1"/>
              <a:t>obj.q</a:t>
            </a:r>
            <a:r>
              <a:rPr lang="es-ES" dirty="0"/>
              <a:t>(2) + </a:t>
            </a:r>
            <a:r>
              <a:rPr lang="es-ES" dirty="0" err="1"/>
              <a:t>obj.q</a:t>
            </a:r>
            <a:r>
              <a:rPr lang="es-ES" dirty="0"/>
              <a:t>(3)*</a:t>
            </a:r>
            <a:r>
              <a:rPr lang="es-ES" dirty="0" err="1"/>
              <a:t>obj.q</a:t>
            </a:r>
            <a:r>
              <a:rPr lang="es-ES" dirty="0"/>
              <a:t>(4))</a:t>
            </a:r>
          </a:p>
          <a:p>
            <a:pPr marL="0" indent="0">
              <a:buNone/>
            </a:pPr>
            <a:r>
              <a:rPr lang="es-ES" dirty="0"/>
              <a:t>                </a:t>
            </a:r>
            <a:r>
              <a:rPr lang="es-ES" dirty="0" err="1"/>
              <a:t>obj.q</a:t>
            </a:r>
            <a:r>
              <a:rPr lang="es-ES" dirty="0"/>
              <a:t>(1)^2 - </a:t>
            </a:r>
            <a:r>
              <a:rPr lang="es-ES" dirty="0" err="1"/>
              <a:t>obj.q</a:t>
            </a:r>
            <a:r>
              <a:rPr lang="es-ES" dirty="0"/>
              <a:t>(2)^2 - </a:t>
            </a:r>
            <a:r>
              <a:rPr lang="es-ES" dirty="0" err="1"/>
              <a:t>obj.q</a:t>
            </a:r>
            <a:r>
              <a:rPr lang="es-ES" dirty="0"/>
              <a:t>(3)^2 + </a:t>
            </a:r>
            <a:r>
              <a:rPr lang="es-ES" dirty="0" err="1"/>
              <a:t>obj.q</a:t>
            </a:r>
            <a:r>
              <a:rPr lang="es-ES" dirty="0"/>
              <a:t>(4)^2];</a:t>
            </a:r>
          </a:p>
          <a:p>
            <a:pPr marL="0" indent="0">
              <a:buNone/>
            </a:pPr>
            <a:r>
              <a:rPr lang="es-ES" dirty="0"/>
              <a:t> </a:t>
            </a:r>
          </a:p>
          <a:p>
            <a:pPr marL="0" indent="0">
              <a:buNone/>
            </a:pPr>
            <a:r>
              <a:rPr lang="es-ES" dirty="0"/>
              <a:t>            error = </a:t>
            </a:r>
            <a:r>
              <a:rPr lang="es-ES" dirty="0" err="1"/>
              <a:t>cross</a:t>
            </a:r>
            <a:r>
              <a:rPr lang="es-ES" dirty="0"/>
              <a:t>(v, </a:t>
            </a:r>
            <a:r>
              <a:rPr lang="es-ES" dirty="0" err="1"/>
              <a:t>Accelerometer</a:t>
            </a:r>
            <a:r>
              <a:rPr lang="es-ES" dirty="0"/>
              <a:t>');</a:t>
            </a:r>
          </a:p>
          <a:p>
            <a:pPr marL="0" indent="0">
              <a:buNone/>
            </a:pPr>
            <a:r>
              <a:rPr lang="es-ES" dirty="0"/>
              <a:t>            </a:t>
            </a:r>
          </a:p>
          <a:p>
            <a:pPr marL="0" indent="0">
              <a:buNone/>
            </a:pPr>
            <a:r>
              <a:rPr lang="es-ES" dirty="0"/>
              <a:t>	Dicho error se suma al error de integración acumulado:</a:t>
            </a:r>
          </a:p>
          <a:p>
            <a:pPr marL="0" indent="0">
              <a:buNone/>
            </a:pPr>
            <a:r>
              <a:rPr lang="es-ES" dirty="0"/>
              <a:t> </a:t>
            </a:r>
          </a:p>
          <a:p>
            <a:pPr marL="0" indent="0">
              <a:buNone/>
            </a:pPr>
            <a:r>
              <a:rPr lang="es-ES" dirty="0"/>
              <a:t>            </a:t>
            </a:r>
            <a:r>
              <a:rPr lang="es-ES" dirty="0" err="1"/>
              <a:t>obj.IntError</a:t>
            </a:r>
            <a:r>
              <a:rPr lang="es-ES" dirty="0"/>
              <a:t> = </a:t>
            </a:r>
            <a:r>
              <a:rPr lang="es-ES" dirty="0" err="1"/>
              <a:t>obj.IntError</a:t>
            </a:r>
            <a:r>
              <a:rPr lang="es-ES" dirty="0"/>
              <a:t> + error;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67544" y="7151"/>
            <a:ext cx="8229600" cy="1143000"/>
          </a:xfrm>
        </p:spPr>
        <p:txBody>
          <a:bodyPr/>
          <a:lstStyle/>
          <a:p>
            <a:r>
              <a:rPr lang="es-ES" dirty="0" smtClean="0"/>
              <a:t>Orientación: AHRS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187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" dirty="0"/>
              <a:t> 	Restamos a los datos medidos por el giróscopo el error medido en este paso y el que se obtuviera en la medición anterior. Pero no se restan en la misma medida, </a:t>
            </a:r>
            <a:r>
              <a:rPr lang="es-ES" dirty="0" err="1"/>
              <a:t>Kp</a:t>
            </a:r>
            <a:r>
              <a:rPr lang="es-ES" dirty="0"/>
              <a:t> y Ki son las constantes que amplían y/o reducen el error de este paso y del paso anterior en función de la exactitud de la medición actual:</a:t>
            </a:r>
          </a:p>
          <a:p>
            <a:pPr marL="0" indent="0">
              <a:buNone/>
            </a:pPr>
            <a:r>
              <a:rPr lang="es-ES" dirty="0"/>
              <a:t>            </a:t>
            </a:r>
            <a:r>
              <a:rPr lang="es-ES" dirty="0" err="1"/>
              <a:t>Ref</a:t>
            </a:r>
            <a:r>
              <a:rPr lang="es-ES" dirty="0"/>
              <a:t> = </a:t>
            </a:r>
            <a:r>
              <a:rPr lang="es-ES" dirty="0" err="1"/>
              <a:t>Gyroscope</a:t>
            </a:r>
            <a:r>
              <a:rPr lang="es-ES" dirty="0"/>
              <a:t> - (</a:t>
            </a:r>
            <a:r>
              <a:rPr lang="es-ES" dirty="0" err="1"/>
              <a:t>obj.Kp</a:t>
            </a:r>
            <a:r>
              <a:rPr lang="es-ES" dirty="0"/>
              <a:t>*error + </a:t>
            </a:r>
            <a:r>
              <a:rPr lang="es-ES" dirty="0" err="1"/>
              <a:t>obj.Ki</a:t>
            </a:r>
            <a:r>
              <a:rPr lang="es-ES" dirty="0"/>
              <a:t>*</a:t>
            </a:r>
            <a:r>
              <a:rPr lang="es-ES" dirty="0" err="1"/>
              <a:t>obj.IntError</a:t>
            </a:r>
            <a:r>
              <a:rPr lang="es-ES" dirty="0"/>
              <a:t>)';</a:t>
            </a:r>
          </a:p>
          <a:p>
            <a:pPr marL="0" indent="0">
              <a:buNone/>
            </a:pPr>
            <a:r>
              <a:rPr lang="es-ES" dirty="0"/>
              <a:t> </a:t>
            </a:r>
          </a:p>
          <a:p>
            <a:pPr marL="0" indent="0">
              <a:buNone/>
            </a:pPr>
            <a:r>
              <a:rPr lang="es-ES" dirty="0"/>
              <a:t>	Calculamos el cambio en el </a:t>
            </a:r>
            <a:r>
              <a:rPr lang="es-ES" dirty="0" err="1"/>
              <a:t>cuaternión</a:t>
            </a:r>
            <a:r>
              <a:rPr lang="es-ES" dirty="0"/>
              <a:t> del paso anterior a este, integrándolo, normalizándolo y conjugándolo para obtener en forma de </a:t>
            </a:r>
            <a:r>
              <a:rPr lang="es-ES" dirty="0" err="1"/>
              <a:t>cuaternión</a:t>
            </a:r>
            <a:r>
              <a:rPr lang="es-ES" dirty="0"/>
              <a:t> la posición final del IMU:</a:t>
            </a:r>
          </a:p>
          <a:p>
            <a:pPr marL="0" indent="0">
              <a:buNone/>
            </a:pPr>
            <a:r>
              <a:rPr lang="es-ES" dirty="0"/>
              <a:t>            </a:t>
            </a:r>
            <a:r>
              <a:rPr lang="en-US" dirty="0" err="1"/>
              <a:t>pDot</a:t>
            </a:r>
            <a:r>
              <a:rPr lang="en-US" dirty="0"/>
              <a:t> = 0.5 * </a:t>
            </a:r>
            <a:r>
              <a:rPr lang="en-US" dirty="0" err="1"/>
              <a:t>obj.quaternProd</a:t>
            </a:r>
            <a:r>
              <a:rPr lang="en-US" dirty="0"/>
              <a:t>(</a:t>
            </a:r>
            <a:r>
              <a:rPr lang="en-US" dirty="0" err="1"/>
              <a:t>obj.q</a:t>
            </a:r>
            <a:r>
              <a:rPr lang="en-US" dirty="0"/>
              <a:t>, [0 Ref(1) Ref(2) Ref(3)]); 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dirty="0" err="1"/>
              <a:t>obj.q</a:t>
            </a:r>
            <a:r>
              <a:rPr lang="en-US" dirty="0"/>
              <a:t> = </a:t>
            </a:r>
            <a:r>
              <a:rPr lang="en-US" dirty="0" err="1"/>
              <a:t>obj.q</a:t>
            </a:r>
            <a:r>
              <a:rPr lang="en-US" dirty="0"/>
              <a:t> + </a:t>
            </a:r>
            <a:r>
              <a:rPr lang="en-US" dirty="0" err="1"/>
              <a:t>pDot</a:t>
            </a:r>
            <a:r>
              <a:rPr lang="en-US" dirty="0"/>
              <a:t> * </a:t>
            </a:r>
            <a:r>
              <a:rPr lang="en-US" dirty="0" err="1"/>
              <a:t>obj.SamplePeriod</a:t>
            </a:r>
            <a:r>
              <a:rPr lang="en-US" dirty="0"/>
              <a:t>;                                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 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dirty="0" err="1"/>
              <a:t>obj.q</a:t>
            </a:r>
            <a:r>
              <a:rPr lang="en-US" dirty="0"/>
              <a:t> = </a:t>
            </a:r>
            <a:r>
              <a:rPr lang="en-US" dirty="0" err="1"/>
              <a:t>obj.q</a:t>
            </a:r>
            <a:r>
              <a:rPr lang="en-US" dirty="0"/>
              <a:t> / norm(</a:t>
            </a:r>
            <a:r>
              <a:rPr lang="en-US" dirty="0" err="1"/>
              <a:t>obj.q</a:t>
            </a:r>
            <a:r>
              <a:rPr lang="en-US" dirty="0"/>
              <a:t>);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 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dirty="0" err="1"/>
              <a:t>obj.Quaternion</a:t>
            </a:r>
            <a:r>
              <a:rPr lang="en-US" dirty="0"/>
              <a:t> = </a:t>
            </a:r>
            <a:r>
              <a:rPr lang="en-US" dirty="0" err="1"/>
              <a:t>obj.quaternConj</a:t>
            </a:r>
            <a:r>
              <a:rPr lang="en-US" dirty="0"/>
              <a:t>(</a:t>
            </a:r>
            <a:r>
              <a:rPr lang="en-US" dirty="0" err="1"/>
              <a:t>obj.q</a:t>
            </a:r>
            <a:r>
              <a:rPr lang="en-US" dirty="0"/>
              <a:t>);</a:t>
            </a:r>
            <a:endParaRPr lang="es-ES" dirty="0"/>
          </a:p>
        </p:txBody>
      </p:sp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67544" y="7151"/>
            <a:ext cx="8229600" cy="1143000"/>
          </a:xfrm>
        </p:spPr>
        <p:txBody>
          <a:bodyPr/>
          <a:lstStyle/>
          <a:p>
            <a:r>
              <a:rPr lang="es-ES" dirty="0" smtClean="0"/>
              <a:t>Orientación: AHRS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8075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b="1" u="sng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656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 smtClean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%% </a:t>
            </a: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DETECTAR ACELERACIONES NULAS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 smtClean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</a:t>
            </a: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Busca las aceleraciones cercanas al cero (dentro del umbral de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aceleración nula), y crea una variable lógica que avisa de si el muestreo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está o no en la zona del </a:t>
            </a:r>
            <a:r>
              <a:rPr lang="es-ES" sz="4400" b="1" dirty="0" smtClean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umbral</a:t>
            </a:r>
            <a:endParaRPr lang="es-ES" sz="4400" b="1" dirty="0" smtClean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b="1" dirty="0" smtClean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</a:t>
            </a:r>
            <a:r>
              <a:rPr lang="es-ES" sz="40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Cálculo del módulo de la aceleración</a:t>
            </a:r>
            <a:endParaRPr lang="es-ES" sz="40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sqrt(ax.*ax + ay.*ay + az.*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Filtro Paso Alto a la aceleración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0.001;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[b, a] = butter(1, (2*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)/(1/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), </a:t>
            </a:r>
            <a:r>
              <a:rPr lang="en-US" sz="4400" b="1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'high'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filtfilt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(b, a, 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Cálculo del valor absoluto de la aceleración filtrada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abs(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Filtro Paso Bajo a la aceleración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5;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[b, a] = butter(1, (2*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)/(1/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), </a:t>
            </a:r>
            <a:r>
              <a:rPr lang="en-US" sz="4400" b="1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'low'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filtfilt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(b, a, 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400" b="1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Detección de los datos por debajo del umbral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ac_umbral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mean(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 + 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std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4400" b="1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ac_modFilt</a:t>
            </a:r>
            <a:r>
              <a:rPr lang="en-US" sz="4400" b="1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b="1" dirty="0">
              <a:latin typeface="Cambria"/>
              <a:ea typeface="Times New Roman"/>
              <a:cs typeface="Times New Roman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652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7504" y="332656"/>
            <a:ext cx="4536504" cy="4176464"/>
          </a:xfrm>
        </p:spPr>
        <p:txBody>
          <a:bodyPr numCol="1">
            <a:normAutofit fontScale="325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%Eliminar errores en giroscopio: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=1:n-1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(i+1)-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))&gt;500) ||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(i+1)=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gy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(i+1)-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gy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))&gt;500) ||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gy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(i+1)=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gy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(i+1)-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))&gt;500) ||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(i+1)=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4355976" y="1268760"/>
            <a:ext cx="4320480" cy="4228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%Eliminar errores en acelerómetro: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s-ES" sz="1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=1:n-1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((abs(ax(i+1)-ax(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))&gt;20) || 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(ax(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ax(i+1)=ax(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((abs(ay(i+1)-ay(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))&gt;20) || 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(ay(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ay(i+1)=ay(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((abs(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(i+1)-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))&gt;20) || 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isnan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)))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(i+1)=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(norm([ax(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 ay(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 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)])==0)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ax(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)=ax(i+1);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ay(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)=ay(i+1);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)=</a:t>
            </a:r>
            <a:r>
              <a:rPr lang="en-US" sz="1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1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(i+1);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1000" dirty="0">
              <a:latin typeface="Cambria"/>
              <a:ea typeface="Times New Roman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332300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260648"/>
            <a:ext cx="8229600" cy="5904656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%% CALCULAR ORIENTACIÓN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quat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zeros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length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(tiempo), 4);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AHRSalgorithm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AHRS(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 err="1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SamplePeriod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, 1/256, 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 err="1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Kp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, 1, 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 err="1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KpInit</a:t>
            </a:r>
            <a:r>
              <a:rPr lang="en-US" sz="4000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, 1);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Orientación de todos los datos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t = 1:length(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tiempo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umbral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(t))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      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AHRSalgorithm.Kp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0.5;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else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      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AHRSalgorithm.Kp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0;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AHRSalgorithm.UpdateIMU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(deg2rad([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gx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gy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gz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(t)]), [ax(t) ay(t)</a:t>
            </a:r>
            <a:r>
              <a:rPr lang="en-US" sz="4000" dirty="0">
                <a:solidFill>
                  <a:srgbClr val="002060"/>
                </a:solidFill>
                <a:latin typeface="Courier New"/>
                <a:ea typeface="Times New Roman"/>
                <a:cs typeface="Times New Roman"/>
              </a:rPr>
              <a:t>...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(t)]);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quat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(t,:) = </a:t>
            </a: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AHRSalgorithm.Quaternion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 err="1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%% CALCULAR ACELERACIONES DE TRASLACIÓN EN EJES ABSOLUTOS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Aplicar rotación por </a:t>
            </a:r>
            <a:r>
              <a:rPr lang="es-ES" sz="4000" dirty="0" err="1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cuaterniones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quaternRotate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([ax ay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az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], 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quaternConj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quat</a:t>
            </a:r>
            <a:r>
              <a:rPr lang="en-U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4000" dirty="0"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Convertir a m/s²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* 9.81;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 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Sustraer la gravedad de la aceleración en z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(:,3) = </a:t>
            </a:r>
            <a:r>
              <a:rPr lang="es-ES" sz="4000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s-ES" sz="4000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(:,3) - 9.81; </a:t>
            </a:r>
            <a:endParaRPr lang="es-ES" sz="4000" dirty="0">
              <a:latin typeface="Cambria"/>
              <a:ea typeface="Times New Roman"/>
              <a:cs typeface="Times New Roman"/>
            </a:endParaRP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45453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332657"/>
            <a:ext cx="8229600" cy="5400600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Integrar la aceleración para obtener la velocidad. Iguala a cero los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valores situados por debajo del umbral de aceleración nula.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zeros(size(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t = 2:length(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(t,:) =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(t-1,:) +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acel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(t,:) *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(t) == 1)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(t,:) = [0 0 0];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Calcular el error de integración de las velocidades tras el umbral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zeros(size(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inicioUmbral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find([0; diff(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)] == -1);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find([0; diff(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)] == 1);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1:numel(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errorEstim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)-1, :) /</a:t>
            </a: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...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       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 -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inicioUmbral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enum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1:(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 -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inicioUmbral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 = [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enum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'*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errorEstim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(1)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enum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'*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errorEstim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(2)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enum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'*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errorEstim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(3)];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inicioUmbral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(i):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finUmbral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(i)-1, :) = error;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1000"/>
              </a:spcAft>
              <a:buNone/>
            </a:pPr>
            <a:r>
              <a:rPr lang="es-ES" dirty="0">
                <a:latin typeface="Cambria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Eliminar el error de integración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-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errorVel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80290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>
            <a:normAutofit fontScale="400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Integrar la velocidad para obtener la posición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zeros(size(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t = 2:length(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pos(t,:) = pos(t-1,:) +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vel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(t,:) *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 err="1">
                <a:solidFill>
                  <a:srgbClr val="0000FF"/>
                </a:solidFill>
                <a:latin typeface="Courier New"/>
                <a:ea typeface="Times New Roman"/>
                <a:cs typeface="Times New Roman"/>
              </a:rPr>
              <a:t>end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Aplica un filtro de paso alto para eliminar el error. </a:t>
            </a:r>
            <a:r>
              <a:rPr lang="es-ES" dirty="0" err="1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Ésto</a:t>
            </a: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 hace que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siempre que se quede quieto se desplace lentamente hacia el origen</a:t>
            </a:r>
            <a:r>
              <a:rPr lang="es-ES" dirty="0" smtClean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.</a:t>
            </a:r>
          </a:p>
          <a:p>
            <a:pPr marL="0" indent="0" algn="just">
              <a:lnSpc>
                <a:spcPct val="150000"/>
              </a:lnSpc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Times New Roman"/>
                <a:cs typeface="Times New Roman"/>
              </a:rPr>
              <a:t> 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El filtro de paso alto se aplica con mayor frecuencia de corte en la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dirección vertical que en las horizontales, ya que el error de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% integración es distinto en ambas direcciones: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228B22"/>
                </a:solidFill>
                <a:latin typeface="Courier New"/>
                <a:ea typeface="Times New Roman"/>
                <a:cs typeface="Times New Roman"/>
              </a:rPr>
              <a:t> 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orden = 1;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0.1;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[b, a] =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butter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(orden, (2*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)/(1/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), </a:t>
            </a:r>
            <a:r>
              <a:rPr lang="es-ES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s-ES" dirty="0" err="1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high</a:t>
            </a:r>
            <a:r>
              <a:rPr lang="es-ES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posHP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(:,1:2) =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filtfilt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(b, a,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(:,1:2));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orden = 1;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 = 0.5;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[b, a] = 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butter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(orden, (2*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frecCorte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)/(1/</a:t>
            </a:r>
            <a:r>
              <a:rPr lang="es-E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dt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), </a:t>
            </a:r>
            <a:r>
              <a:rPr lang="es-ES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s-ES" dirty="0" err="1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high</a:t>
            </a:r>
            <a:r>
              <a:rPr lang="es-ES" dirty="0">
                <a:solidFill>
                  <a:srgbClr val="A020F0"/>
                </a:solidFill>
                <a:latin typeface="Courier New"/>
                <a:ea typeface="Times New Roman"/>
                <a:cs typeface="Times New Roman"/>
              </a:rPr>
              <a:t>'</a:t>
            </a:r>
            <a:r>
              <a:rPr lang="es-E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lnSpc>
                <a:spcPct val="105000"/>
              </a:lnSpc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posHP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(:,3) =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filtfilt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(b, a,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pos</a:t>
            </a:r>
            <a:r>
              <a:rPr lang="en-US" dirty="0">
                <a:solidFill>
                  <a:srgbClr val="000000"/>
                </a:solidFill>
                <a:latin typeface="Courier New"/>
                <a:ea typeface="Times New Roman"/>
                <a:cs typeface="Times New Roman"/>
              </a:rPr>
              <a:t>(:,3));</a:t>
            </a:r>
            <a:endParaRPr lang="es-ES" sz="4400" dirty="0">
              <a:latin typeface="Cambria"/>
              <a:ea typeface="Times New Roman"/>
              <a:cs typeface="Times New Roman"/>
            </a:endParaRP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5" name="4 CuadroTexto"/>
          <p:cNvSpPr txBox="1"/>
          <p:nvPr/>
        </p:nvSpPr>
        <p:spPr>
          <a:xfrm>
            <a:off x="5940152" y="3573016"/>
            <a:ext cx="2952328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/>
              <a:t>Los filtros de paso alto están orientados al seguimiento del dispositivo orientado a la medición de olas, cualquier movimiento que se salga de oscilaciones verticales y desplazamientos lentos horizontales no serán bien procesados.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762391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57214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dirty="0" smtClean="0"/>
              <a:t>En resumen, el código de MATLAB realiza:</a:t>
            </a:r>
          </a:p>
          <a:p>
            <a:r>
              <a:rPr lang="es-ES" dirty="0" smtClean="0"/>
              <a:t>Recogida de datos</a:t>
            </a:r>
          </a:p>
          <a:p>
            <a:r>
              <a:rPr lang="es-ES" dirty="0" smtClean="0"/>
              <a:t>Obtención y aplicación de ganancias y </a:t>
            </a:r>
            <a:r>
              <a:rPr lang="es-ES" dirty="0" err="1" smtClean="0"/>
              <a:t>offsets</a:t>
            </a:r>
            <a:endParaRPr lang="es-ES" dirty="0" smtClean="0"/>
          </a:p>
          <a:p>
            <a:r>
              <a:rPr lang="es-ES" dirty="0" smtClean="0"/>
              <a:t>Detección de aceleraciones umbral</a:t>
            </a:r>
          </a:p>
          <a:p>
            <a:r>
              <a:rPr lang="es-ES" dirty="0" smtClean="0"/>
              <a:t>Reducción de errores en la lectura de datos</a:t>
            </a:r>
          </a:p>
          <a:p>
            <a:r>
              <a:rPr lang="es-ES" dirty="0" smtClean="0"/>
              <a:t>Transformación de aceleraciones a ejes absolutos</a:t>
            </a:r>
          </a:p>
          <a:p>
            <a:r>
              <a:rPr lang="es-ES" dirty="0" smtClean="0"/>
              <a:t>Integración de aceleraciones para obtener velocidades (con corrección de errores)</a:t>
            </a:r>
          </a:p>
          <a:p>
            <a:r>
              <a:rPr lang="es-ES" dirty="0" smtClean="0"/>
              <a:t>Integración de velocidades para obtener posiciones (con filtros HP para suprimir el error de integración)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6696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1. INTRODUCCIÓN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714488"/>
            <a:ext cx="8229600" cy="3143272"/>
          </a:xfrm>
        </p:spPr>
        <p:txBody>
          <a:bodyPr>
            <a:normAutofit fontScale="92500"/>
          </a:bodyPr>
          <a:lstStyle/>
          <a:p>
            <a:r>
              <a:rPr lang="es-ES" dirty="0" smtClean="0"/>
              <a:t>Medidor de olas basado en tecnología </a:t>
            </a:r>
            <a:r>
              <a:rPr lang="es-ES" dirty="0" err="1" smtClean="0"/>
              <a:t>Arduino</a:t>
            </a:r>
            <a:r>
              <a:rPr lang="es-ES" dirty="0" smtClean="0"/>
              <a:t>:</a:t>
            </a:r>
          </a:p>
          <a:p>
            <a:pPr lvl="1"/>
            <a:r>
              <a:rPr lang="es-ES" dirty="0" smtClean="0"/>
              <a:t>Hardware libre</a:t>
            </a:r>
          </a:p>
          <a:p>
            <a:pPr lvl="1"/>
            <a:r>
              <a:rPr lang="es-ES" dirty="0" smtClean="0"/>
              <a:t>Software libre</a:t>
            </a:r>
          </a:p>
          <a:p>
            <a:pPr lvl="1"/>
            <a:r>
              <a:rPr lang="es-ES" dirty="0" smtClean="0"/>
              <a:t>IDE</a:t>
            </a:r>
          </a:p>
          <a:p>
            <a:r>
              <a:rPr lang="es-ES" dirty="0" smtClean="0"/>
              <a:t>Acelerómetro, giróscopo</a:t>
            </a:r>
          </a:p>
          <a:p>
            <a:r>
              <a:rPr lang="es-ES" dirty="0" smtClean="0"/>
              <a:t>Dispositivo </a:t>
            </a:r>
            <a:r>
              <a:rPr lang="es-ES" dirty="0" err="1" smtClean="0"/>
              <a:t>wireless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INTERFAZ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0638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544" y="1196752"/>
            <a:ext cx="8352928" cy="4752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495604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MEDICIONES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7063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PRESUPUESTO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2071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184856"/>
              </p:ext>
            </p:extLst>
          </p:nvPr>
        </p:nvGraphicFramePr>
        <p:xfrm>
          <a:off x="683568" y="1268760"/>
          <a:ext cx="7776864" cy="42484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636117"/>
                <a:gridCol w="2140747"/>
              </a:tblGrid>
              <a:tr h="649965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u="sng" dirty="0">
                          <a:effectLst/>
                        </a:rPr>
                        <a:t>NOMBRE</a:t>
                      </a:r>
                      <a:endParaRPr lang="es-ES" sz="1100" dirty="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u="sng">
                          <a:effectLst/>
                        </a:rPr>
                        <a:t>PRECIO</a:t>
                      </a:r>
                      <a:endParaRPr lang="es-ES" sz="1100">
                        <a:effectLst/>
                      </a:endParaRPr>
                    </a:p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u="sng">
                          <a:effectLst/>
                        </a:rPr>
                        <a:t>(IVA INCLUIDO)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696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Arduino Nano Rev 3.0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46.50 €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IMU Sensor Stick 9DOF</a:t>
                      </a:r>
                      <a:endParaRPr lang="es-ES" sz="1100" dirty="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95.95 €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Módulo Xbee 802.15.4 Low Power Module (Emisor)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18.40 €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Módulo Xbee 802.15.4 Low Power Module (Receptor)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18.40 €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Xbee Add-on For Arduino Nano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22.5 €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Xbee USB Adapter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27 €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Pilas 9V, Interruptor, Carcasas y Material para la PCB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10€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Coste de </a:t>
                      </a:r>
                      <a:r>
                        <a:rPr lang="es-ES" sz="1100" dirty="0" smtClean="0">
                          <a:effectLst/>
                        </a:rPr>
                        <a:t>Ingeniería: 30€/h,</a:t>
                      </a:r>
                      <a:r>
                        <a:rPr lang="es-ES" sz="1100" baseline="0" dirty="0" smtClean="0">
                          <a:effectLst/>
                        </a:rPr>
                        <a:t> 420h de trabajo.</a:t>
                      </a:r>
                      <a:endParaRPr lang="es-ES" sz="1100" dirty="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12600 €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2101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u="sng">
                          <a:effectLst/>
                        </a:rPr>
                        <a:t>COSTE TOTAL DEL PROYECTO</a:t>
                      </a:r>
                      <a:endParaRPr lang="es-ES" sz="110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12838.75 € </a:t>
                      </a:r>
                      <a:endParaRPr lang="es-ES" sz="1100" dirty="0">
                        <a:effectLst/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2288" y="27352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s-E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979712" y="4725144"/>
            <a:ext cx="3017837" cy="6350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986211" y="5085184"/>
            <a:ext cx="3017837" cy="6350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78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RESUMEN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141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dirty="0" smtClean="0"/>
              <a:t>Repasamos el trabajo realizado y los conocimientos adquiridos:</a:t>
            </a:r>
          </a:p>
          <a:p>
            <a:r>
              <a:rPr lang="es-ES" dirty="0" err="1" smtClean="0"/>
              <a:t>Arduino</a:t>
            </a:r>
            <a:r>
              <a:rPr lang="es-ES" dirty="0" smtClean="0"/>
              <a:t> (HL, SL, IDE)</a:t>
            </a:r>
            <a:endParaRPr lang="es-ES" dirty="0"/>
          </a:p>
          <a:p>
            <a:r>
              <a:rPr lang="es-ES" dirty="0" smtClean="0"/>
              <a:t>Unidades de Medición Inercial (IMU) y demás periféricos para </a:t>
            </a:r>
            <a:r>
              <a:rPr lang="es-ES" dirty="0" err="1" smtClean="0"/>
              <a:t>Arduino</a:t>
            </a:r>
            <a:endParaRPr lang="es-ES" dirty="0" smtClean="0"/>
          </a:p>
          <a:p>
            <a:r>
              <a:rPr lang="es-ES" dirty="0" smtClean="0"/>
              <a:t>Código AHRS para la orientación, basados en filtros de estimación y corrección</a:t>
            </a:r>
          </a:p>
          <a:p>
            <a:r>
              <a:rPr lang="es-ES" dirty="0" smtClean="0"/>
              <a:t>Códigos de integración (para aceleración y velocidad) y filtros de paso alto para eliminación de errores de integración</a:t>
            </a:r>
          </a:p>
          <a:p>
            <a:r>
              <a:rPr lang="es-ES" dirty="0" smtClean="0"/>
              <a:t>Uso del </a:t>
            </a:r>
            <a:r>
              <a:rPr lang="es-ES" dirty="0" err="1" smtClean="0"/>
              <a:t>editos</a:t>
            </a:r>
            <a:r>
              <a:rPr lang="es-ES" dirty="0" smtClean="0"/>
              <a:t> de interfaces de MATLAB (GUIDE) para el desarrollo de un programa con interfaz gráfica</a:t>
            </a:r>
          </a:p>
        </p:txBody>
      </p:sp>
    </p:spTree>
    <p:extLst>
      <p:ext uri="{BB962C8B-B14F-4D97-AF65-F5344CB8AC3E}">
        <p14:creationId xmlns:p14="http://schemas.microsoft.com/office/powerpoint/2010/main" val="37722494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Hardware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CONCLUSIONES</a:t>
            </a:r>
            <a:endParaRPr lang="es-ES" b="1" u="sng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141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Conclusiones finales:</a:t>
            </a:r>
          </a:p>
          <a:p>
            <a:r>
              <a:rPr lang="es-ES" dirty="0" smtClean="0"/>
              <a:t>Entender los </a:t>
            </a:r>
            <a:r>
              <a:rPr lang="es-ES" dirty="0" err="1" smtClean="0"/>
              <a:t>microcontroladores</a:t>
            </a:r>
            <a:r>
              <a:rPr lang="es-ES" dirty="0" smtClean="0"/>
              <a:t> </a:t>
            </a:r>
            <a:r>
              <a:rPr lang="es-ES" dirty="0" err="1" smtClean="0"/>
              <a:t>Arduino</a:t>
            </a:r>
            <a:r>
              <a:rPr lang="es-ES" dirty="0" smtClean="0"/>
              <a:t>, programar en C y MATLAB, empleo de GUIDE, son tareas fáciles.</a:t>
            </a:r>
          </a:p>
          <a:p>
            <a:pPr marL="0" indent="0">
              <a:buNone/>
            </a:pPr>
            <a:endParaRPr lang="es-ES" dirty="0" smtClean="0"/>
          </a:p>
          <a:p>
            <a:r>
              <a:rPr lang="es-ES" dirty="0" smtClean="0"/>
              <a:t>El seguimiento de un dispositivo mediante IMU y AHRS es una tarea compleja y complicada. Debe ir acompañado de algoritmos que supongan el tipo de movimiento que va a tener el dispositivo.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20367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Marcador de contenido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Conclusiones finales:</a:t>
            </a:r>
          </a:p>
          <a:p>
            <a:r>
              <a:rPr lang="es-ES" dirty="0" smtClean="0"/>
              <a:t>Los errores que hemos tenido que corregir son dos: el cometido por el dispositivo (depende de las magnitudes medidas, temperatura…) y el error de integración (función del tiempo).</a:t>
            </a:r>
          </a:p>
          <a:p>
            <a:r>
              <a:rPr lang="es-ES" dirty="0" smtClean="0"/>
              <a:t>El coste del proyecto es principalmente el de las horas invertidas en él, ya que el material que empleamos es de bajo coste sin dejar de ser eficiente y profesional.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0757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CONTENIDO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214422"/>
            <a:ext cx="9572692" cy="4572032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Introducción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u="sng" dirty="0" smtClean="0"/>
              <a:t>HARDWARE</a:t>
            </a:r>
            <a:endParaRPr lang="es-ES" b="1" u="sng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MATLAB: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err="1" smtClean="0"/>
              <a:t>Offsets</a:t>
            </a:r>
            <a:r>
              <a:rPr lang="es-ES" dirty="0" smtClean="0"/>
              <a:t>, ganancias.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Orientación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dirty="0" smtClean="0"/>
              <a:t>Posición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Interfaz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Mediciones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Presupuesto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Resumen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smtClean="0"/>
              <a:t>Conclusiones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118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412776"/>
            <a:ext cx="8229600" cy="2434282"/>
          </a:xfrm>
        </p:spPr>
        <p:txBody>
          <a:bodyPr>
            <a:normAutofit/>
          </a:bodyPr>
          <a:lstStyle/>
          <a:p>
            <a:r>
              <a:rPr lang="es-ES" sz="6600" dirty="0" smtClean="0"/>
              <a:t>FIN</a:t>
            </a:r>
            <a:endParaRPr lang="es-ES" sz="66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39552" y="4293096"/>
            <a:ext cx="8229600" cy="1080120"/>
          </a:xfrm>
        </p:spPr>
        <p:txBody>
          <a:bodyPr/>
          <a:lstStyle/>
          <a:p>
            <a:pPr marL="0" indent="0" algn="ctr">
              <a:buNone/>
            </a:pPr>
            <a:r>
              <a:rPr lang="es-ES" i="1" dirty="0" smtClean="0"/>
              <a:t>GRACIAS POR SU ATENCIÓN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2939447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ARDUINO NANO</a:t>
            </a:r>
            <a:endParaRPr lang="es-ES" dirty="0"/>
          </a:p>
        </p:txBody>
      </p:sp>
      <p:pic>
        <p:nvPicPr>
          <p:cNvPr id="4" name="3 Marcador de contenido" descr="https://www.patagoniatecnology.com/wp-content/uploads/2013/11/ARDUINO-NANO-V3.0.jp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1857364"/>
            <a:ext cx="6643734" cy="335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dirty="0" smtClean="0"/>
              <a:t>ARDUINO NANO</a:t>
            </a:r>
            <a:endParaRPr lang="es-ES" dirty="0"/>
          </a:p>
        </p:txBody>
      </p:sp>
      <p:pic>
        <p:nvPicPr>
          <p:cNvPr id="3074" name="Picture 2" descr="C:\Users\David PFC\Desktop\EDArduino-nano-arduino-compatibl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28794" y="1357274"/>
            <a:ext cx="5500726" cy="55007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/>
          <a:lstStyle/>
          <a:p>
            <a:r>
              <a:rPr lang="es-ES" dirty="0" smtClean="0"/>
              <a:t>ARDUINO NANO</a:t>
            </a:r>
            <a:endParaRPr lang="es-ES" dirty="0"/>
          </a:p>
        </p:txBody>
      </p:sp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357158" y="1071546"/>
          <a:ext cx="8501122" cy="5509164"/>
        </p:xfrm>
        <a:graphic>
          <a:graphicData uri="http://schemas.openxmlformats.org/drawingml/2006/table">
            <a:tbl>
              <a:tblPr/>
              <a:tblGrid>
                <a:gridCol w="3143272"/>
                <a:gridCol w="5357850"/>
              </a:tblGrid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 err="1">
                          <a:latin typeface="Cambria"/>
                          <a:ea typeface="Times New Roman"/>
                          <a:cs typeface="Times New Roman"/>
                        </a:rPr>
                        <a:t>Microcontrolador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 smtClean="0">
                          <a:latin typeface="Cambria"/>
                          <a:ea typeface="Times New Roman"/>
                          <a:cs typeface="Times New Roman"/>
                        </a:rPr>
                        <a:t>ATmega328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38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>
                          <a:latin typeface="Cambria"/>
                          <a:ea typeface="Times New Roman"/>
                          <a:cs typeface="Times New Roman"/>
                        </a:rPr>
                        <a:t>Tensión de Operación (nivel lógico)</a:t>
                      </a: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>
                          <a:latin typeface="Cambria"/>
                          <a:ea typeface="Times New Roman"/>
                          <a:cs typeface="Times New Roman"/>
                        </a:rPr>
                        <a:t>5 V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38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Tensión de Entrada (recomendado)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>
                          <a:latin typeface="Cambria"/>
                          <a:ea typeface="Times New Roman"/>
                          <a:cs typeface="Times New Roman"/>
                        </a:rPr>
                        <a:t>7-12 V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38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Tensión de Entrada (límites)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>
                          <a:latin typeface="Cambria"/>
                          <a:ea typeface="Times New Roman"/>
                          <a:cs typeface="Times New Roman"/>
                        </a:rPr>
                        <a:t>6-20 V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Pines E/S Digitales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>
                          <a:latin typeface="Cambria"/>
                          <a:ea typeface="Times New Roman"/>
                          <a:cs typeface="Times New Roman"/>
                        </a:rPr>
                        <a:t>14 (de los cuales 6 proveen de salida PWM)</a:t>
                      </a: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EntradasAnalógicas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8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38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>
                          <a:latin typeface="Cambria"/>
                          <a:ea typeface="Times New Roman"/>
                          <a:cs typeface="Times New Roman"/>
                        </a:rPr>
                        <a:t>Corriente máx por cada PIN de E/S</a:t>
                      </a: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40 mA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38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Memoria Flash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 dirty="0" smtClean="0">
                          <a:latin typeface="Cambria"/>
                          <a:ea typeface="Times New Roman"/>
                          <a:cs typeface="Times New Roman"/>
                        </a:rPr>
                        <a:t>32 </a:t>
                      </a:r>
                      <a:r>
                        <a:rPr lang="es-ES" sz="1500" dirty="0">
                          <a:latin typeface="Cambria"/>
                          <a:ea typeface="Times New Roman"/>
                          <a:cs typeface="Times New Roman"/>
                        </a:rPr>
                        <a:t>KB (ATmega328) de los cuales 2KB son usados por el </a:t>
                      </a:r>
                      <a:r>
                        <a:rPr lang="es-ES" sz="1500" dirty="0" err="1">
                          <a:latin typeface="Cambria"/>
                          <a:ea typeface="Times New Roman"/>
                          <a:cs typeface="Times New Roman"/>
                        </a:rPr>
                        <a:t>bootloader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SRAM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 dirty="0" smtClean="0">
                          <a:latin typeface="Cambria"/>
                          <a:ea typeface="Times New Roman"/>
                          <a:cs typeface="Times New Roman"/>
                        </a:rPr>
                        <a:t>2 </a:t>
                      </a:r>
                      <a:r>
                        <a:rPr lang="es-ES" sz="1500" dirty="0">
                          <a:latin typeface="Cambria"/>
                          <a:ea typeface="Times New Roman"/>
                          <a:cs typeface="Times New Roman"/>
                        </a:rPr>
                        <a:t>KB (ATmega328)</a:t>
                      </a: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EEPROM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s-ES" sz="1500" dirty="0" smtClean="0">
                          <a:latin typeface="Cambria"/>
                          <a:ea typeface="Times New Roman"/>
                          <a:cs typeface="Times New Roman"/>
                        </a:rPr>
                        <a:t>1 </a:t>
                      </a:r>
                      <a:r>
                        <a:rPr lang="es-ES" sz="1500" dirty="0">
                          <a:latin typeface="Cambria"/>
                          <a:ea typeface="Times New Roman"/>
                          <a:cs typeface="Times New Roman"/>
                        </a:rPr>
                        <a:t>KB (ATmega328)</a:t>
                      </a: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Frecuencia de reloj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16 MHz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04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>
                          <a:latin typeface="Cambria"/>
                          <a:ea typeface="Times New Roman"/>
                          <a:cs typeface="Times New Roman"/>
                        </a:rPr>
                        <a:t>Dimensiones</a:t>
                      </a:r>
                      <a:endParaRPr lang="es-ES" sz="150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500" dirty="0">
                          <a:latin typeface="Cambria"/>
                          <a:ea typeface="Times New Roman"/>
                          <a:cs typeface="Times New Roman"/>
                        </a:rPr>
                        <a:t>18,5mm x 43.2mm</a:t>
                      </a:r>
                      <a:endParaRPr lang="es-ES" sz="1500" dirty="0">
                        <a:latin typeface="Cambria"/>
                        <a:ea typeface="Times New Roman"/>
                        <a:cs typeface="Times New Roman"/>
                      </a:endParaRPr>
                    </a:p>
                  </a:txBody>
                  <a:tcPr marL="8596" marR="8596" marT="8596" marB="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IMU SENSOR STICK 9 DOF</a:t>
            </a:r>
            <a:endParaRPr lang="es-ES" dirty="0"/>
          </a:p>
        </p:txBody>
      </p:sp>
      <p:pic>
        <p:nvPicPr>
          <p:cNvPr id="4" name="3 Imagen" descr="https://cdn.sparkfun.com/assets/parts/5/6/0/5/10724-01b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44" y="1357298"/>
            <a:ext cx="4429156" cy="4429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 descr="https://cdn.sparkfun.com/assets/parts/5/6/0/5/10724-03b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57298"/>
            <a:ext cx="4429124" cy="44291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2 CuadroTexto"/>
          <p:cNvSpPr txBox="1"/>
          <p:nvPr/>
        </p:nvSpPr>
        <p:spPr>
          <a:xfrm>
            <a:off x="4788024" y="1377158"/>
            <a:ext cx="4213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s-ES" sz="2600" dirty="0" smtClean="0"/>
              <a:t>Acelerómetro ADXL345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sz="2600" dirty="0" smtClean="0"/>
              <a:t>Giróscopo ITG3200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sz="2600" dirty="0" smtClean="0"/>
              <a:t>Magnetoscopio HMC5883L</a:t>
            </a:r>
            <a:endParaRPr lang="es-ES" sz="2600" dirty="0"/>
          </a:p>
        </p:txBody>
      </p:sp>
      <p:sp>
        <p:nvSpPr>
          <p:cNvPr id="6" name="5 CuadroTexto"/>
          <p:cNvSpPr txBox="1"/>
          <p:nvPr/>
        </p:nvSpPr>
        <p:spPr>
          <a:xfrm>
            <a:off x="3635896" y="4077072"/>
            <a:ext cx="536522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s-ES" sz="2600" dirty="0" smtClean="0"/>
              <a:t>COMUNICACIÓN I²C: 2 canales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s-ES" sz="2600" dirty="0" smtClean="0"/>
              <a:t>SDA (Serial </a:t>
            </a:r>
            <a:r>
              <a:rPr lang="es-ES" sz="2600" dirty="0" err="1" smtClean="0"/>
              <a:t>DAta</a:t>
            </a:r>
            <a:r>
              <a:rPr lang="es-ES" sz="2600" dirty="0" smtClean="0"/>
              <a:t>)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s-ES" sz="2600" dirty="0" smtClean="0"/>
              <a:t>SCL (Serial </a:t>
            </a:r>
            <a:r>
              <a:rPr lang="es-ES" sz="2600" dirty="0" err="1" smtClean="0"/>
              <a:t>CLock</a:t>
            </a:r>
            <a:r>
              <a:rPr lang="es-ES" sz="2600" dirty="0" smtClean="0"/>
              <a:t>)</a:t>
            </a:r>
            <a:endParaRPr lang="es-ES" sz="2600" dirty="0"/>
          </a:p>
        </p:txBody>
      </p:sp>
      <p:sp>
        <p:nvSpPr>
          <p:cNvPr id="7" name="6 CuadroTexto"/>
          <p:cNvSpPr txBox="1"/>
          <p:nvPr/>
        </p:nvSpPr>
        <p:spPr>
          <a:xfrm>
            <a:off x="3635896" y="5769843"/>
            <a:ext cx="53652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s-ES" sz="2600" dirty="0" smtClean="0"/>
              <a:t>Tensión de funcionamiento: 3’3V</a:t>
            </a:r>
            <a:endParaRPr lang="es-ES" sz="2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1159</Words>
  <Application>Microsoft Office PowerPoint</Application>
  <PresentationFormat>Presentación en pantalla (4:3)</PresentationFormat>
  <Paragraphs>458</Paragraphs>
  <Slides>50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50</vt:i4>
      </vt:variant>
    </vt:vector>
  </HeadingPairs>
  <TitlesOfParts>
    <vt:vector size="51" baseType="lpstr">
      <vt:lpstr>Tema de Office</vt:lpstr>
      <vt:lpstr>WAVEDUINO: Medidor de olas basado en Arduino</vt:lpstr>
      <vt:lpstr>CONTENIDO</vt:lpstr>
      <vt:lpstr>CONTENIDO</vt:lpstr>
      <vt:lpstr>1. INTRODUCCIÓN</vt:lpstr>
      <vt:lpstr>CONTENIDO</vt:lpstr>
      <vt:lpstr>ARDUINO NANO</vt:lpstr>
      <vt:lpstr>ARDUINO NANO</vt:lpstr>
      <vt:lpstr>ARDUINO NANO</vt:lpstr>
      <vt:lpstr>IMU SENSOR STICK 9 DOF</vt:lpstr>
      <vt:lpstr>DOS MÓDULOS XBEE</vt:lpstr>
      <vt:lpstr>XBEE USB ADAPTER</vt:lpstr>
      <vt:lpstr>XBEE ADD ON FOR NANO</vt:lpstr>
      <vt:lpstr>XBEE ADD ON FOR NANO</vt:lpstr>
      <vt:lpstr>PCB DE CONEXIÓN IMU - NANO</vt:lpstr>
      <vt:lpstr>CONEXIÓN DISPOSITIVOS</vt:lpstr>
      <vt:lpstr>CONEXIÓN DISPOSITIVOS</vt:lpstr>
      <vt:lpstr>CONEXIÓN DISPOSITIVOS</vt:lpstr>
      <vt:lpstr>CONEXIÓN DISPOSITIVOS</vt:lpstr>
      <vt:lpstr>CONEXIÓN DISPOSITIVOS</vt:lpstr>
      <vt:lpstr>CONTENIDO</vt:lpstr>
      <vt:lpstr>Presentación de PowerPoint</vt:lpstr>
      <vt:lpstr>Mapa de registros del ADXL345</vt:lpstr>
      <vt:lpstr>Mapa de registros del ADXL345</vt:lpstr>
      <vt:lpstr>CONTENIDO</vt:lpstr>
      <vt:lpstr>Presentación de PowerPoint</vt:lpstr>
      <vt:lpstr>Offsets y ganancias: ADXL345</vt:lpstr>
      <vt:lpstr>Offsets y ganancias: ITG3200</vt:lpstr>
      <vt:lpstr>CONTENIDO</vt:lpstr>
      <vt:lpstr>Orientación: AHRS</vt:lpstr>
      <vt:lpstr>Orientación: AHRS</vt:lpstr>
      <vt:lpstr>Orientación: AHRS</vt:lpstr>
      <vt:lpstr>Orientación: AHRS</vt:lpstr>
      <vt:lpstr>CONTENIDO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CONTENIDO</vt:lpstr>
      <vt:lpstr>Presentación de PowerPoint</vt:lpstr>
      <vt:lpstr>CONTENIDO</vt:lpstr>
      <vt:lpstr>CONTENIDO</vt:lpstr>
      <vt:lpstr>Presentación de PowerPoint</vt:lpstr>
      <vt:lpstr>CONTENIDO</vt:lpstr>
      <vt:lpstr>Presentación de PowerPoint</vt:lpstr>
      <vt:lpstr>CONTENIDO</vt:lpstr>
      <vt:lpstr>Presentación de PowerPoint</vt:lpstr>
      <vt:lpstr>Presentación de PowerPoint</vt:lpstr>
      <vt:lpstr>FIN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David PFC</dc:creator>
  <cp:lastModifiedBy>Aulas Informáticas Generales</cp:lastModifiedBy>
  <cp:revision>30</cp:revision>
  <dcterms:created xsi:type="dcterms:W3CDTF">2014-05-25T14:23:56Z</dcterms:created>
  <dcterms:modified xsi:type="dcterms:W3CDTF">2014-05-26T09:07:33Z</dcterms:modified>
</cp:coreProperties>
</file>

<file path=docProps/thumbnail.jpeg>
</file>